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1"/>
    <p:sldId id="257" r:id="rId42"/>
    <p:sldId id="258" r:id="rId43"/>
    <p:sldId id="259" r:id="rId44"/>
    <p:sldId id="260" r:id="rId45"/>
    <p:sldId id="261" r:id="rId46"/>
    <p:sldId id="262" r:id="rId47"/>
    <p:sldId id="263" r:id="rId48"/>
    <p:sldId id="264" r:id="rId49"/>
    <p:sldId id="265" r:id="rId50"/>
    <p:sldId id="266" r:id="rId51"/>
    <p:sldId id="267" r:id="rId52"/>
    <p:sldId id="268" r:id="rId53"/>
    <p:sldId id="269" r:id="rId54"/>
    <p:sldId id="270" r:id="rId5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Bobby Jones" charset="1" panose="00000000000000000000"/>
      <p:regular r:id="rId12"/>
    </p:embeddedFont>
    <p:embeddedFont>
      <p:font typeface="Calibri (MS)" charset="1" panose="020F0502020204030204"/>
      <p:regular r:id="rId13"/>
    </p:embeddedFont>
    <p:embeddedFont>
      <p:font typeface="Calibri (MS) Bold" charset="1" panose="020F0702030404030204"/>
      <p:regular r:id="rId14"/>
    </p:embeddedFont>
    <p:embeddedFont>
      <p:font typeface="Calibri (MS) Italics" charset="1" panose="020F05020202040A0204"/>
      <p:regular r:id="rId15"/>
    </p:embeddedFont>
    <p:embeddedFont>
      <p:font typeface="Calibri (MS) Bold Italics" charset="1" panose="020F07020304040A0204"/>
      <p:regular r:id="rId16"/>
    </p:embeddedFont>
    <p:embeddedFont>
      <p:font typeface="Calibri (MS) Light" charset="1" panose="020F0302020204030204"/>
      <p:regular r:id="rId17"/>
    </p:embeddedFont>
    <p:embeddedFont>
      <p:font typeface="Calibri (MS) Light Italics" charset="1" panose="020F0302020204030204"/>
      <p:regular r:id="rId18"/>
    </p:embeddedFont>
    <p:embeddedFont>
      <p:font typeface="Canva Sans" charset="1" panose="020B0503030501040103"/>
      <p:regular r:id="rId19"/>
    </p:embeddedFont>
    <p:embeddedFont>
      <p:font typeface="Canva Sans Bold" charset="1" panose="020B0803030501040103"/>
      <p:regular r:id="rId20"/>
    </p:embeddedFont>
    <p:embeddedFont>
      <p:font typeface="Canva Sans Italics" charset="1" panose="020B0503030501040103"/>
      <p:regular r:id="rId21"/>
    </p:embeddedFont>
    <p:embeddedFont>
      <p:font typeface="Canva Sans Bold Italics" charset="1" panose="020B0803030501040103"/>
      <p:regular r:id="rId22"/>
    </p:embeddedFont>
    <p:embeddedFont>
      <p:font typeface="Canva Sans Medium" charset="1" panose="020B0603030501040103"/>
      <p:regular r:id="rId23"/>
    </p:embeddedFont>
    <p:embeddedFont>
      <p:font typeface="Canva Sans Medium Italics" charset="1" panose="020B0603030501040103"/>
      <p:regular r:id="rId24"/>
    </p:embeddedFont>
    <p:embeddedFont>
      <p:font typeface="Clear Sans" charset="1" panose="020B0503030202020304"/>
      <p:regular r:id="rId25"/>
    </p:embeddedFont>
    <p:embeddedFont>
      <p:font typeface="Clear Sans Bold" charset="1" panose="020B0803030202020304"/>
      <p:regular r:id="rId26"/>
    </p:embeddedFont>
    <p:embeddedFont>
      <p:font typeface="Clear Sans Italics" charset="1" panose="020B0503030202090304"/>
      <p:regular r:id="rId27"/>
    </p:embeddedFont>
    <p:embeddedFont>
      <p:font typeface="Clear Sans Bold Italics" charset="1" panose="020B0803030202090304"/>
      <p:regular r:id="rId28"/>
    </p:embeddedFont>
    <p:embeddedFont>
      <p:font typeface="Clear Sans Thin" charset="1" panose="020B0203030202020304"/>
      <p:regular r:id="rId29"/>
    </p:embeddedFont>
    <p:embeddedFont>
      <p:font typeface="Clear Sans Light" charset="1" panose="020B0303030202020304"/>
      <p:regular r:id="rId30"/>
    </p:embeddedFont>
    <p:embeddedFont>
      <p:font typeface="Clear Sans Medium" charset="1" panose="020B0603030202020304"/>
      <p:regular r:id="rId31"/>
    </p:embeddedFont>
    <p:embeddedFont>
      <p:font typeface="Clear Sans Medium Italics" charset="1" panose="020B0603030202090304"/>
      <p:regular r:id="rId32"/>
    </p:embeddedFont>
    <p:embeddedFont>
      <p:font typeface="Open Sans" charset="1" panose="020B0606030504020204"/>
      <p:regular r:id="rId33"/>
    </p:embeddedFont>
    <p:embeddedFont>
      <p:font typeface="Open Sans Bold" charset="1" panose="020B0806030504020204"/>
      <p:regular r:id="rId34"/>
    </p:embeddedFont>
    <p:embeddedFont>
      <p:font typeface="Open Sans Italics" charset="1" panose="020B0606030504020204"/>
      <p:regular r:id="rId35"/>
    </p:embeddedFont>
    <p:embeddedFont>
      <p:font typeface="Open Sans Bold Italics" charset="1" panose="020B0806030504020204"/>
      <p:regular r:id="rId36"/>
    </p:embeddedFont>
    <p:embeddedFont>
      <p:font typeface="Open Sans Light" charset="1" panose="020B0306030504020204"/>
      <p:regular r:id="rId37"/>
    </p:embeddedFont>
    <p:embeddedFont>
      <p:font typeface="Open Sans Light Italics" charset="1" panose="020B0306030504020204"/>
      <p:regular r:id="rId38"/>
    </p:embeddedFont>
    <p:embeddedFont>
      <p:font typeface="Open Sans Ultra-Bold" charset="1" panose="00000000000000000000"/>
      <p:regular r:id="rId39"/>
    </p:embeddedFont>
    <p:embeddedFont>
      <p:font typeface="Open Sans Ultra-Bold Italics" charset="1" panose="0000000000000000000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slides/slide1.xml" Type="http://schemas.openxmlformats.org/officeDocument/2006/relationships/slide"/><Relationship Id="rId42" Target="slides/slide2.xml" Type="http://schemas.openxmlformats.org/officeDocument/2006/relationships/slide"/><Relationship Id="rId43" Target="slides/slide3.xml" Type="http://schemas.openxmlformats.org/officeDocument/2006/relationships/slide"/><Relationship Id="rId44" Target="slides/slide4.xml" Type="http://schemas.openxmlformats.org/officeDocument/2006/relationships/slide"/><Relationship Id="rId45" Target="slides/slide5.xml" Type="http://schemas.openxmlformats.org/officeDocument/2006/relationships/slide"/><Relationship Id="rId46" Target="slides/slide6.xml" Type="http://schemas.openxmlformats.org/officeDocument/2006/relationships/slide"/><Relationship Id="rId47" Target="slides/slide7.xml" Type="http://schemas.openxmlformats.org/officeDocument/2006/relationships/slide"/><Relationship Id="rId48" Target="slides/slide8.xml" Type="http://schemas.openxmlformats.org/officeDocument/2006/relationships/slide"/><Relationship Id="rId49" Target="slides/slide9.xml" Type="http://schemas.openxmlformats.org/officeDocument/2006/relationships/slide"/><Relationship Id="rId5" Target="tableStyles.xml" Type="http://schemas.openxmlformats.org/officeDocument/2006/relationships/tableStyles"/><Relationship Id="rId50" Target="slides/slide10.xml" Type="http://schemas.openxmlformats.org/officeDocument/2006/relationships/slide"/><Relationship Id="rId51" Target="slides/slide11.xml" Type="http://schemas.openxmlformats.org/officeDocument/2006/relationships/slide"/><Relationship Id="rId52" Target="slides/slide12.xml" Type="http://schemas.openxmlformats.org/officeDocument/2006/relationships/slide"/><Relationship Id="rId53" Target="slides/slide13.xml" Type="http://schemas.openxmlformats.org/officeDocument/2006/relationships/slide"/><Relationship Id="rId54" Target="slides/slide14.xml" Type="http://schemas.openxmlformats.org/officeDocument/2006/relationships/slide"/><Relationship Id="rId55" Target="slides/slide15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9.png" Type="http://schemas.openxmlformats.org/officeDocument/2006/relationships/image"/><Relationship Id="rId5" Target="../media/image10.jpe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5" r="0" b="-176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799999">
            <a:off x="0" y="8214643"/>
            <a:ext cx="4710902" cy="2355451"/>
          </a:xfrm>
          <a:custGeom>
            <a:avLst/>
            <a:gdLst/>
            <a:ahLst/>
            <a:cxnLst/>
            <a:rect r="r" b="b" t="t" l="l"/>
            <a:pathLst>
              <a:path h="2355451" w="4710902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-10799999">
            <a:off x="14861406" y="0"/>
            <a:ext cx="3426594" cy="1713297"/>
          </a:xfrm>
          <a:custGeom>
            <a:avLst/>
            <a:gdLst/>
            <a:ahLst/>
            <a:cxnLst/>
            <a:rect r="r" b="b" t="t" l="l"/>
            <a:pathLst>
              <a:path h="1713297" w="3426594">
                <a:moveTo>
                  <a:pt x="3426594" y="1713297"/>
                </a:moveTo>
                <a:lnTo>
                  <a:pt x="0" y="1713297"/>
                </a:lnTo>
                <a:lnTo>
                  <a:pt x="0" y="0"/>
                </a:lnTo>
                <a:lnTo>
                  <a:pt x="3426594" y="0"/>
                </a:lnTo>
                <a:lnTo>
                  <a:pt x="3426594" y="171329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58310" y="3030249"/>
            <a:ext cx="16971381" cy="3612885"/>
            <a:chOff x="0" y="0"/>
            <a:chExt cx="4469829" cy="9515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69829" cy="951542"/>
            </a:xfrm>
            <a:custGeom>
              <a:avLst/>
              <a:gdLst/>
              <a:ahLst/>
              <a:cxnLst/>
              <a:rect r="r" b="b" t="t" l="l"/>
              <a:pathLst>
                <a:path h="951542" w="4469829">
                  <a:moveTo>
                    <a:pt x="0" y="0"/>
                  </a:moveTo>
                  <a:lnTo>
                    <a:pt x="4469829" y="0"/>
                  </a:lnTo>
                  <a:lnTo>
                    <a:pt x="4469829" y="951542"/>
                  </a:lnTo>
                  <a:lnTo>
                    <a:pt x="0" y="951542"/>
                  </a:lnTo>
                  <a:close/>
                </a:path>
              </a:pathLst>
            </a:custGeom>
            <a:solidFill>
              <a:srgbClr val="06466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469829" cy="989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62777" y="2009968"/>
            <a:ext cx="608364" cy="731444"/>
          </a:xfrm>
          <a:custGeom>
            <a:avLst/>
            <a:gdLst/>
            <a:ahLst/>
            <a:cxnLst/>
            <a:rect r="r" b="b" t="t" l="l"/>
            <a:pathLst>
              <a:path h="731444" w="608364">
                <a:moveTo>
                  <a:pt x="0" y="0"/>
                </a:moveTo>
                <a:lnTo>
                  <a:pt x="608364" y="0"/>
                </a:lnTo>
                <a:lnTo>
                  <a:pt x="608364" y="731444"/>
                </a:lnTo>
                <a:lnTo>
                  <a:pt x="0" y="7314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71141" y="3583064"/>
            <a:ext cx="15146886" cy="846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0"/>
              </a:lnSpc>
            </a:pPr>
            <a:r>
              <a:rPr lang="en-US" sz="5118">
                <a:solidFill>
                  <a:srgbClr val="FFFFFF"/>
                </a:solidFill>
                <a:latin typeface="Calibri (MS) Bold"/>
              </a:rPr>
              <a:t>REDDIT POST – COMMENT RELEVANCE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4677" y="5453330"/>
            <a:ext cx="1605002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00"/>
              </a:lnSpc>
            </a:pPr>
            <a:r>
              <a:rPr lang="en-US" sz="3000">
                <a:solidFill>
                  <a:srgbClr val="DEF2FB"/>
                </a:solidFill>
                <a:latin typeface="Calibri (MS)"/>
              </a:rPr>
              <a:t>-EXPLORING THE NEXUS OF POSTS AND COMMENTS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45145" y="6708024"/>
            <a:ext cx="5184545" cy="3862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00"/>
              </a:lnSpc>
            </a:pPr>
            <a:r>
              <a:rPr lang="en-US" sz="3000">
                <a:solidFill>
                  <a:srgbClr val="000000"/>
                </a:solidFill>
                <a:latin typeface="Calibri (MS)"/>
              </a:rPr>
              <a:t>Rajesh Kumar Reddy Avula</a:t>
            </a:r>
          </a:p>
          <a:p>
            <a:pPr>
              <a:lnSpc>
                <a:spcPts val="5100"/>
              </a:lnSpc>
            </a:pPr>
            <a:r>
              <a:rPr lang="en-US" sz="3000">
                <a:solidFill>
                  <a:srgbClr val="000000"/>
                </a:solidFill>
                <a:latin typeface="Calibri (MS)"/>
              </a:rPr>
              <a:t>Sai Sindhura Kollepara</a:t>
            </a:r>
          </a:p>
          <a:p>
            <a:pPr>
              <a:lnSpc>
                <a:spcPts val="5100"/>
              </a:lnSpc>
            </a:pPr>
            <a:r>
              <a:rPr lang="en-US" sz="3000">
                <a:solidFill>
                  <a:srgbClr val="000000"/>
                </a:solidFill>
                <a:latin typeface="Calibri (MS)"/>
              </a:rPr>
              <a:t>Shoukath Ali Shaik</a:t>
            </a:r>
          </a:p>
          <a:p>
            <a:pPr>
              <a:lnSpc>
                <a:spcPts val="5100"/>
              </a:lnSpc>
            </a:pPr>
            <a:r>
              <a:rPr lang="en-US" sz="3000">
                <a:solidFill>
                  <a:srgbClr val="000000"/>
                </a:solidFill>
                <a:latin typeface="Calibri (MS)"/>
              </a:rPr>
              <a:t>Vineetha Maddikunta</a:t>
            </a:r>
          </a:p>
          <a:p>
            <a:pPr algn="ctr">
              <a:lnSpc>
                <a:spcPts val="4759"/>
              </a:lnSpc>
            </a:pPr>
          </a:p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-10800000">
            <a:off x="16013845" y="9026646"/>
            <a:ext cx="608364" cy="731444"/>
          </a:xfrm>
          <a:custGeom>
            <a:avLst/>
            <a:gdLst/>
            <a:ahLst/>
            <a:cxnLst/>
            <a:rect r="r" b="b" t="t" l="l"/>
            <a:pathLst>
              <a:path h="731444" w="608364">
                <a:moveTo>
                  <a:pt x="0" y="0"/>
                </a:moveTo>
                <a:lnTo>
                  <a:pt x="608364" y="0"/>
                </a:lnTo>
                <a:lnTo>
                  <a:pt x="608364" y="731444"/>
                </a:lnTo>
                <a:lnTo>
                  <a:pt x="0" y="7314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5" r="0" b="-1763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6291"/>
            <a:ext cx="8520350" cy="1491440"/>
            <a:chOff x="0" y="0"/>
            <a:chExt cx="2244043" cy="392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44043" cy="392807"/>
            </a:xfrm>
            <a:custGeom>
              <a:avLst/>
              <a:gdLst/>
              <a:ahLst/>
              <a:cxnLst/>
              <a:rect r="r" b="b" t="t" l="l"/>
              <a:pathLst>
                <a:path h="392807" w="2244043">
                  <a:moveTo>
                    <a:pt x="0" y="0"/>
                  </a:moveTo>
                  <a:lnTo>
                    <a:pt x="2244043" y="0"/>
                  </a:lnTo>
                  <a:lnTo>
                    <a:pt x="2244043" y="392807"/>
                  </a:lnTo>
                  <a:lnTo>
                    <a:pt x="0" y="392807"/>
                  </a:lnTo>
                  <a:close/>
                </a:path>
              </a:pathLst>
            </a:custGeom>
            <a:solidFill>
              <a:srgbClr val="06466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19075"/>
              <a:ext cx="2244043" cy="6118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FFFFFF"/>
                  </a:solidFill>
                  <a:latin typeface="Calibri (MS) Bold"/>
                </a:rPr>
                <a:t>LDA &amp; LSTM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86556" y="-961782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72252" y="632350"/>
            <a:ext cx="6574131" cy="4175600"/>
          </a:xfrm>
          <a:custGeom>
            <a:avLst/>
            <a:gdLst/>
            <a:ahLst/>
            <a:cxnLst/>
            <a:rect r="r" b="b" t="t" l="l"/>
            <a:pathLst>
              <a:path h="4175600" w="6574131">
                <a:moveTo>
                  <a:pt x="0" y="0"/>
                </a:moveTo>
                <a:lnTo>
                  <a:pt x="6574131" y="0"/>
                </a:lnTo>
                <a:lnTo>
                  <a:pt x="6574131" y="4175600"/>
                </a:lnTo>
                <a:lnTo>
                  <a:pt x="0" y="4175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12364" y="2554912"/>
            <a:ext cx="10573336" cy="3371209"/>
          </a:xfrm>
          <a:custGeom>
            <a:avLst/>
            <a:gdLst/>
            <a:ahLst/>
            <a:cxnLst/>
            <a:rect r="r" b="b" t="t" l="l"/>
            <a:pathLst>
              <a:path h="3371209" w="10573336">
                <a:moveTo>
                  <a:pt x="0" y="0"/>
                </a:moveTo>
                <a:lnTo>
                  <a:pt x="10573336" y="0"/>
                </a:lnTo>
                <a:lnTo>
                  <a:pt x="10573336" y="3371209"/>
                </a:lnTo>
                <a:lnTo>
                  <a:pt x="0" y="33712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12364" y="6192821"/>
            <a:ext cx="9756882" cy="3862282"/>
          </a:xfrm>
          <a:custGeom>
            <a:avLst/>
            <a:gdLst/>
            <a:ahLst/>
            <a:cxnLst/>
            <a:rect r="r" b="b" t="t" l="l"/>
            <a:pathLst>
              <a:path h="3862282" w="9756882">
                <a:moveTo>
                  <a:pt x="0" y="0"/>
                </a:moveTo>
                <a:lnTo>
                  <a:pt x="9756882" y="0"/>
                </a:lnTo>
                <a:lnTo>
                  <a:pt x="9756882" y="3862282"/>
                </a:lnTo>
                <a:lnTo>
                  <a:pt x="0" y="38622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125000" y="5342483"/>
            <a:ext cx="6537856" cy="4570856"/>
          </a:xfrm>
          <a:custGeom>
            <a:avLst/>
            <a:gdLst/>
            <a:ahLst/>
            <a:cxnLst/>
            <a:rect r="r" b="b" t="t" l="l"/>
            <a:pathLst>
              <a:path h="4570856" w="6537856">
                <a:moveTo>
                  <a:pt x="0" y="0"/>
                </a:moveTo>
                <a:lnTo>
                  <a:pt x="6537856" y="0"/>
                </a:lnTo>
                <a:lnTo>
                  <a:pt x="6537856" y="4570856"/>
                </a:lnTo>
                <a:lnTo>
                  <a:pt x="0" y="45708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12364" y="1872405"/>
            <a:ext cx="11047523" cy="397833"/>
          </a:xfrm>
          <a:custGeom>
            <a:avLst/>
            <a:gdLst/>
            <a:ahLst/>
            <a:cxnLst/>
            <a:rect r="r" b="b" t="t" l="l"/>
            <a:pathLst>
              <a:path h="397833" w="11047523">
                <a:moveTo>
                  <a:pt x="0" y="0"/>
                </a:moveTo>
                <a:lnTo>
                  <a:pt x="11047522" y="0"/>
                </a:lnTo>
                <a:lnTo>
                  <a:pt x="11047522" y="397833"/>
                </a:lnTo>
                <a:lnTo>
                  <a:pt x="0" y="3978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5" r="0" b="-1763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8753615" cy="2191236"/>
            <a:chOff x="0" y="0"/>
            <a:chExt cx="2305479" cy="5771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05479" cy="577116"/>
            </a:xfrm>
            <a:custGeom>
              <a:avLst/>
              <a:gdLst/>
              <a:ahLst/>
              <a:cxnLst/>
              <a:rect r="r" b="b" t="t" l="l"/>
              <a:pathLst>
                <a:path h="577116" w="2305479">
                  <a:moveTo>
                    <a:pt x="0" y="0"/>
                  </a:moveTo>
                  <a:lnTo>
                    <a:pt x="2305479" y="0"/>
                  </a:lnTo>
                  <a:lnTo>
                    <a:pt x="2305479" y="577116"/>
                  </a:lnTo>
                  <a:lnTo>
                    <a:pt x="0" y="577116"/>
                  </a:lnTo>
                  <a:close/>
                </a:path>
              </a:pathLst>
            </a:custGeom>
            <a:solidFill>
              <a:srgbClr val="06466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19075"/>
              <a:ext cx="2305479" cy="796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FFFFFF"/>
                  </a:solidFill>
                  <a:latin typeface="Calibri (MS) Bold"/>
                </a:rPr>
                <a:t>SENTENCE TRANSFORMERS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0799999">
            <a:off x="14134602" y="8920330"/>
            <a:ext cx="4710902" cy="2355451"/>
          </a:xfrm>
          <a:custGeom>
            <a:avLst/>
            <a:gdLst/>
            <a:ahLst/>
            <a:cxnLst/>
            <a:rect r="r" b="b" t="t" l="l"/>
            <a:pathLst>
              <a:path h="2355451" w="4710902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286556" y="-961782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73286" y="3421427"/>
            <a:ext cx="10158215" cy="4157697"/>
          </a:xfrm>
          <a:custGeom>
            <a:avLst/>
            <a:gdLst/>
            <a:ahLst/>
            <a:cxnLst/>
            <a:rect r="r" b="b" t="t" l="l"/>
            <a:pathLst>
              <a:path h="4157697" w="10158215">
                <a:moveTo>
                  <a:pt x="0" y="0"/>
                </a:moveTo>
                <a:lnTo>
                  <a:pt x="10158215" y="0"/>
                </a:lnTo>
                <a:lnTo>
                  <a:pt x="10158215" y="4157696"/>
                </a:lnTo>
                <a:lnTo>
                  <a:pt x="0" y="41576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872759" y="3134921"/>
            <a:ext cx="7164577" cy="5459192"/>
          </a:xfrm>
          <a:custGeom>
            <a:avLst/>
            <a:gdLst/>
            <a:ahLst/>
            <a:cxnLst/>
            <a:rect r="r" b="b" t="t" l="l"/>
            <a:pathLst>
              <a:path h="5459192" w="7164577">
                <a:moveTo>
                  <a:pt x="0" y="0"/>
                </a:moveTo>
                <a:lnTo>
                  <a:pt x="7164577" y="0"/>
                </a:lnTo>
                <a:lnTo>
                  <a:pt x="7164577" y="5459192"/>
                </a:lnTo>
                <a:lnTo>
                  <a:pt x="0" y="54591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73286" y="2410872"/>
            <a:ext cx="11047523" cy="397833"/>
          </a:xfrm>
          <a:custGeom>
            <a:avLst/>
            <a:gdLst/>
            <a:ahLst/>
            <a:cxnLst/>
            <a:rect r="r" b="b" t="t" l="l"/>
            <a:pathLst>
              <a:path h="397833" w="11047523">
                <a:moveTo>
                  <a:pt x="0" y="0"/>
                </a:moveTo>
                <a:lnTo>
                  <a:pt x="11047522" y="0"/>
                </a:lnTo>
                <a:lnTo>
                  <a:pt x="11047522" y="397833"/>
                </a:lnTo>
                <a:lnTo>
                  <a:pt x="0" y="3978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5" r="0" b="-1763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8450370" cy="1864665"/>
            <a:chOff x="0" y="0"/>
            <a:chExt cx="2225612" cy="4911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25612" cy="491105"/>
            </a:xfrm>
            <a:custGeom>
              <a:avLst/>
              <a:gdLst/>
              <a:ahLst/>
              <a:cxnLst/>
              <a:rect r="r" b="b" t="t" l="l"/>
              <a:pathLst>
                <a:path h="491105" w="2225612">
                  <a:moveTo>
                    <a:pt x="0" y="0"/>
                  </a:moveTo>
                  <a:lnTo>
                    <a:pt x="2225612" y="0"/>
                  </a:lnTo>
                  <a:lnTo>
                    <a:pt x="2225612" y="491105"/>
                  </a:lnTo>
                  <a:lnTo>
                    <a:pt x="0" y="491105"/>
                  </a:lnTo>
                  <a:close/>
                </a:path>
              </a:pathLst>
            </a:custGeom>
            <a:solidFill>
              <a:srgbClr val="06466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19075"/>
              <a:ext cx="2225612" cy="7101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FFFFFF"/>
                  </a:solidFill>
                  <a:latin typeface="Calibri (MS) Bold"/>
                </a:rPr>
                <a:t>HYBRID MODELS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86556" y="-961782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55256" y="2652225"/>
            <a:ext cx="9512081" cy="3504009"/>
          </a:xfrm>
          <a:custGeom>
            <a:avLst/>
            <a:gdLst/>
            <a:ahLst/>
            <a:cxnLst/>
            <a:rect r="r" b="b" t="t" l="l"/>
            <a:pathLst>
              <a:path h="3504009" w="9512081">
                <a:moveTo>
                  <a:pt x="0" y="0"/>
                </a:moveTo>
                <a:lnTo>
                  <a:pt x="9512081" y="0"/>
                </a:lnTo>
                <a:lnTo>
                  <a:pt x="9512081" y="3504009"/>
                </a:lnTo>
                <a:lnTo>
                  <a:pt x="0" y="35040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877211" y="160951"/>
            <a:ext cx="6172677" cy="4982549"/>
          </a:xfrm>
          <a:custGeom>
            <a:avLst/>
            <a:gdLst/>
            <a:ahLst/>
            <a:cxnLst/>
            <a:rect r="r" b="b" t="t" l="l"/>
            <a:pathLst>
              <a:path h="4982549" w="6172677">
                <a:moveTo>
                  <a:pt x="0" y="0"/>
                </a:moveTo>
                <a:lnTo>
                  <a:pt x="6172678" y="0"/>
                </a:lnTo>
                <a:lnTo>
                  <a:pt x="6172678" y="4982549"/>
                </a:lnTo>
                <a:lnTo>
                  <a:pt x="0" y="49825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55256" y="6426693"/>
            <a:ext cx="9512081" cy="3699614"/>
          </a:xfrm>
          <a:custGeom>
            <a:avLst/>
            <a:gdLst/>
            <a:ahLst/>
            <a:cxnLst/>
            <a:rect r="r" b="b" t="t" l="l"/>
            <a:pathLst>
              <a:path h="3699614" w="9512081">
                <a:moveTo>
                  <a:pt x="0" y="0"/>
                </a:moveTo>
                <a:lnTo>
                  <a:pt x="9512081" y="0"/>
                </a:lnTo>
                <a:lnTo>
                  <a:pt x="9512081" y="3699614"/>
                </a:lnTo>
                <a:lnTo>
                  <a:pt x="0" y="36996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218192" y="5411513"/>
            <a:ext cx="5831696" cy="4658749"/>
          </a:xfrm>
          <a:custGeom>
            <a:avLst/>
            <a:gdLst/>
            <a:ahLst/>
            <a:cxnLst/>
            <a:rect r="r" b="b" t="t" l="l"/>
            <a:pathLst>
              <a:path h="4658749" w="5831696">
                <a:moveTo>
                  <a:pt x="0" y="0"/>
                </a:moveTo>
                <a:lnTo>
                  <a:pt x="5831697" y="0"/>
                </a:lnTo>
                <a:lnTo>
                  <a:pt x="5831697" y="4658749"/>
                </a:lnTo>
                <a:lnTo>
                  <a:pt x="0" y="46587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55256" y="2023309"/>
            <a:ext cx="10223303" cy="470272"/>
          </a:xfrm>
          <a:custGeom>
            <a:avLst/>
            <a:gdLst/>
            <a:ahLst/>
            <a:cxnLst/>
            <a:rect r="r" b="b" t="t" l="l"/>
            <a:pathLst>
              <a:path h="470272" w="10223303">
                <a:moveTo>
                  <a:pt x="0" y="0"/>
                </a:moveTo>
                <a:lnTo>
                  <a:pt x="10223303" y="0"/>
                </a:lnTo>
                <a:lnTo>
                  <a:pt x="10223303" y="470272"/>
                </a:lnTo>
                <a:lnTo>
                  <a:pt x="0" y="4702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5" r="0" b="-1763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8753615" cy="2191236"/>
            <a:chOff x="0" y="0"/>
            <a:chExt cx="2305479" cy="5771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05479" cy="577116"/>
            </a:xfrm>
            <a:custGeom>
              <a:avLst/>
              <a:gdLst/>
              <a:ahLst/>
              <a:cxnLst/>
              <a:rect r="r" b="b" t="t" l="l"/>
              <a:pathLst>
                <a:path h="577116" w="2305479">
                  <a:moveTo>
                    <a:pt x="0" y="0"/>
                  </a:moveTo>
                  <a:lnTo>
                    <a:pt x="2305479" y="0"/>
                  </a:lnTo>
                  <a:lnTo>
                    <a:pt x="2305479" y="577116"/>
                  </a:lnTo>
                  <a:lnTo>
                    <a:pt x="0" y="577116"/>
                  </a:lnTo>
                  <a:close/>
                </a:path>
              </a:pathLst>
            </a:custGeom>
            <a:solidFill>
              <a:srgbClr val="06466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19075"/>
              <a:ext cx="2305479" cy="796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FFFFFF"/>
                  </a:solidFill>
                  <a:latin typeface="Calibri (MS) Bold"/>
                </a:rPr>
                <a:t>RESULTS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0799999">
            <a:off x="14134602" y="8920330"/>
            <a:ext cx="4710902" cy="2355451"/>
          </a:xfrm>
          <a:custGeom>
            <a:avLst/>
            <a:gdLst/>
            <a:ahLst/>
            <a:cxnLst/>
            <a:rect r="r" b="b" t="t" l="l"/>
            <a:pathLst>
              <a:path h="2355451" w="4710902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286556" y="-961782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69128" y="4546985"/>
            <a:ext cx="11555990" cy="3189662"/>
          </a:xfrm>
          <a:custGeom>
            <a:avLst/>
            <a:gdLst/>
            <a:ahLst/>
            <a:cxnLst/>
            <a:rect r="r" b="b" t="t" l="l"/>
            <a:pathLst>
              <a:path h="3189662" w="11555990">
                <a:moveTo>
                  <a:pt x="0" y="0"/>
                </a:moveTo>
                <a:lnTo>
                  <a:pt x="11555990" y="0"/>
                </a:lnTo>
                <a:lnTo>
                  <a:pt x="11555990" y="3189663"/>
                </a:lnTo>
                <a:lnTo>
                  <a:pt x="0" y="31896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88272" y="8536748"/>
            <a:ext cx="11636846" cy="1263210"/>
          </a:xfrm>
          <a:custGeom>
            <a:avLst/>
            <a:gdLst/>
            <a:ahLst/>
            <a:cxnLst/>
            <a:rect r="r" b="b" t="t" l="l"/>
            <a:pathLst>
              <a:path h="1263210" w="11636846">
                <a:moveTo>
                  <a:pt x="0" y="0"/>
                </a:moveTo>
                <a:lnTo>
                  <a:pt x="11636846" y="0"/>
                </a:lnTo>
                <a:lnTo>
                  <a:pt x="11636846" y="1263210"/>
                </a:lnTo>
                <a:lnTo>
                  <a:pt x="0" y="12632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69128" y="3277248"/>
            <a:ext cx="10223303" cy="470272"/>
          </a:xfrm>
          <a:custGeom>
            <a:avLst/>
            <a:gdLst/>
            <a:ahLst/>
            <a:cxnLst/>
            <a:rect r="r" b="b" t="t" l="l"/>
            <a:pathLst>
              <a:path h="470272" w="10223303">
                <a:moveTo>
                  <a:pt x="0" y="0"/>
                </a:moveTo>
                <a:lnTo>
                  <a:pt x="10223303" y="0"/>
                </a:lnTo>
                <a:lnTo>
                  <a:pt x="10223303" y="470272"/>
                </a:lnTo>
                <a:lnTo>
                  <a:pt x="0" y="4702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88272" y="2316036"/>
            <a:ext cx="644663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Final Model -  LDA + MiniLM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9128" y="3823720"/>
            <a:ext cx="18414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Clusters: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9128" y="7813165"/>
            <a:ext cx="667462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Relevance Scores of clusters: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5" r="0" b="-1763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1834924" cy="2191236"/>
            <a:chOff x="0" y="0"/>
            <a:chExt cx="3117017" cy="5771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17017" cy="577116"/>
            </a:xfrm>
            <a:custGeom>
              <a:avLst/>
              <a:gdLst/>
              <a:ahLst/>
              <a:cxnLst/>
              <a:rect r="r" b="b" t="t" l="l"/>
              <a:pathLst>
                <a:path h="577116" w="3117017">
                  <a:moveTo>
                    <a:pt x="0" y="0"/>
                  </a:moveTo>
                  <a:lnTo>
                    <a:pt x="3117017" y="0"/>
                  </a:lnTo>
                  <a:lnTo>
                    <a:pt x="3117017" y="577116"/>
                  </a:lnTo>
                  <a:lnTo>
                    <a:pt x="0" y="577116"/>
                  </a:lnTo>
                  <a:close/>
                </a:path>
              </a:pathLst>
            </a:custGeom>
            <a:solidFill>
              <a:srgbClr val="06466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19075"/>
              <a:ext cx="3117017" cy="796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FFFFFF"/>
                  </a:solidFill>
                  <a:latin typeface="Calibri (MS) Bold"/>
                </a:rPr>
                <a:t>CHALLENGES &amp; FUTURE DIRECTIONS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0799999">
            <a:off x="14134602" y="8920330"/>
            <a:ext cx="4710902" cy="2355451"/>
          </a:xfrm>
          <a:custGeom>
            <a:avLst/>
            <a:gdLst/>
            <a:ahLst/>
            <a:cxnLst/>
            <a:rect r="r" b="b" t="t" l="l"/>
            <a:pathLst>
              <a:path h="2355451" w="4710902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286556" y="-961782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2858402"/>
            <a:ext cx="9618315" cy="531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lear Sans"/>
              </a:rPr>
              <a:t>Challenges - </a:t>
            </a:r>
          </a:p>
          <a:p>
            <a:pPr algn="just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lear Sans"/>
              </a:rPr>
              <a:t>Shifted from Supervised to Unsupervised</a:t>
            </a:r>
          </a:p>
          <a:p>
            <a:pPr algn="just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lear Sans"/>
              </a:rPr>
              <a:t>Constructing a custom Relevance Metric</a:t>
            </a:r>
          </a:p>
          <a:p>
            <a:pPr algn="just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lear Sans"/>
              </a:rPr>
              <a:t>Evaluation Metric</a:t>
            </a:r>
          </a:p>
          <a:p>
            <a:pPr algn="just">
              <a:lnSpc>
                <a:spcPts val="4200"/>
              </a:lnSpc>
            </a:pP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lear Sans"/>
              </a:rPr>
              <a:t>Future Directions - </a:t>
            </a:r>
          </a:p>
          <a:p>
            <a:pPr algn="just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lear Sans"/>
              </a:rPr>
              <a:t>Multimodal Relevance Assessment</a:t>
            </a:r>
          </a:p>
          <a:p>
            <a:pPr algn="just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lear Sans"/>
              </a:rPr>
              <a:t>Further fine tuning</a:t>
            </a:r>
          </a:p>
          <a:p>
            <a:pPr algn="just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lear Sans"/>
              </a:rPr>
              <a:t>Enhancing efficiency of custom Relevance Metric</a:t>
            </a:r>
          </a:p>
          <a:p>
            <a:pPr algn="just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5" r="0" b="-1763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818109" y="1855188"/>
            <a:ext cx="10129881" cy="6576624"/>
            <a:chOff x="0" y="0"/>
            <a:chExt cx="2667952" cy="17321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67952" cy="1732115"/>
            </a:xfrm>
            <a:custGeom>
              <a:avLst/>
              <a:gdLst/>
              <a:ahLst/>
              <a:cxnLst/>
              <a:rect r="r" b="b" t="t" l="l"/>
              <a:pathLst>
                <a:path h="1732115" w="2667952">
                  <a:moveTo>
                    <a:pt x="0" y="0"/>
                  </a:moveTo>
                  <a:lnTo>
                    <a:pt x="2667952" y="0"/>
                  </a:lnTo>
                  <a:lnTo>
                    <a:pt x="2667952" y="1732115"/>
                  </a:lnTo>
                  <a:lnTo>
                    <a:pt x="0" y="1732115"/>
                  </a:lnTo>
                  <a:close/>
                </a:path>
              </a:pathLst>
            </a:custGeom>
            <a:solidFill>
              <a:srgbClr val="06466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19075"/>
              <a:ext cx="2667952" cy="19511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FFFFFF"/>
                  </a:solidFill>
                  <a:latin typeface="Calibri (MS) Bold"/>
                </a:rPr>
                <a:t>THANK YOU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0799999">
            <a:off x="13738051" y="7931549"/>
            <a:ext cx="4710902" cy="2355451"/>
          </a:xfrm>
          <a:custGeom>
            <a:avLst/>
            <a:gdLst/>
            <a:ahLst/>
            <a:cxnLst/>
            <a:rect r="r" b="b" t="t" l="l"/>
            <a:pathLst>
              <a:path h="2355451" w="4710902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07726" y="-565371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587458">
            <a:off x="10149981" y="5324881"/>
            <a:ext cx="608364" cy="731444"/>
          </a:xfrm>
          <a:custGeom>
            <a:avLst/>
            <a:gdLst/>
            <a:ahLst/>
            <a:cxnLst/>
            <a:rect r="r" b="b" t="t" l="l"/>
            <a:pathLst>
              <a:path h="731444" w="608364">
                <a:moveTo>
                  <a:pt x="0" y="0"/>
                </a:moveTo>
                <a:lnTo>
                  <a:pt x="608364" y="0"/>
                </a:lnTo>
                <a:lnTo>
                  <a:pt x="608364" y="731444"/>
                </a:lnTo>
                <a:lnTo>
                  <a:pt x="0" y="7314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557695" y="4132138"/>
            <a:ext cx="608364" cy="731444"/>
          </a:xfrm>
          <a:custGeom>
            <a:avLst/>
            <a:gdLst/>
            <a:ahLst/>
            <a:cxnLst/>
            <a:rect r="r" b="b" t="t" l="l"/>
            <a:pathLst>
              <a:path h="731444" w="608364">
                <a:moveTo>
                  <a:pt x="0" y="0"/>
                </a:moveTo>
                <a:lnTo>
                  <a:pt x="608364" y="0"/>
                </a:lnTo>
                <a:lnTo>
                  <a:pt x="608364" y="731444"/>
                </a:lnTo>
                <a:lnTo>
                  <a:pt x="0" y="7314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5" r="0" b="-1763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3192" y="511507"/>
            <a:ext cx="6071064" cy="1545893"/>
            <a:chOff x="0" y="0"/>
            <a:chExt cx="1598963" cy="4071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98963" cy="407149"/>
            </a:xfrm>
            <a:custGeom>
              <a:avLst/>
              <a:gdLst/>
              <a:ahLst/>
              <a:cxnLst/>
              <a:rect r="r" b="b" t="t" l="l"/>
              <a:pathLst>
                <a:path h="407149" w="1598963">
                  <a:moveTo>
                    <a:pt x="0" y="0"/>
                  </a:moveTo>
                  <a:lnTo>
                    <a:pt x="1598963" y="0"/>
                  </a:lnTo>
                  <a:lnTo>
                    <a:pt x="1598963" y="407149"/>
                  </a:lnTo>
                  <a:lnTo>
                    <a:pt x="0" y="407149"/>
                  </a:lnTo>
                  <a:close/>
                </a:path>
              </a:pathLst>
            </a:custGeom>
            <a:solidFill>
              <a:srgbClr val="06466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598963" cy="4452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29424" y="576263"/>
            <a:ext cx="6651996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Bobby Jones"/>
              </a:rPr>
              <a:t>CONTENTS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10799999">
            <a:off x="12548398" y="8080574"/>
            <a:ext cx="4710902" cy="2355451"/>
          </a:xfrm>
          <a:custGeom>
            <a:avLst/>
            <a:gdLst/>
            <a:ahLst/>
            <a:cxnLst/>
            <a:rect r="r" b="b" t="t" l="l"/>
            <a:pathLst>
              <a:path h="2355451" w="4710902">
                <a:moveTo>
                  <a:pt x="0" y="0"/>
                </a:moveTo>
                <a:lnTo>
                  <a:pt x="4710902" y="0"/>
                </a:lnTo>
                <a:lnTo>
                  <a:pt x="4710902" y="2355452"/>
                </a:lnTo>
                <a:lnTo>
                  <a:pt x="0" y="23554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203234" y="-2057400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66138" y="2297961"/>
            <a:ext cx="16332401" cy="531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latin typeface="Clear Sans"/>
              </a:rPr>
              <a:t>Problem Description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latin typeface="Clear Sans"/>
              </a:rPr>
              <a:t>Data Description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latin typeface="Clear Sans"/>
              </a:rPr>
              <a:t>Data Visualization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latin typeface="Clear Sans"/>
              </a:rPr>
              <a:t>Preprocessing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latin typeface="Clear Sans"/>
              </a:rPr>
              <a:t>Design Thinking Process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latin typeface="Clear Sans"/>
              </a:rPr>
              <a:t>AI choice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latin typeface="Clear Sans"/>
              </a:rPr>
              <a:t>Relevance Metric</a:t>
            </a:r>
            <a:r>
              <a:rPr lang="en-US" sz="3000">
                <a:solidFill>
                  <a:srgbClr val="545454"/>
                </a:solidFill>
                <a:latin typeface="Clear Sans"/>
              </a:rPr>
              <a:t> 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latin typeface="Clear Sans"/>
              </a:rPr>
              <a:t>Results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latin typeface="Clear Sans"/>
              </a:rPr>
              <a:t>Future Direction</a:t>
            </a:r>
          </a:p>
          <a:p>
            <a:pPr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E3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63874"/>
            <a:ext cx="8753615" cy="2191236"/>
            <a:chOff x="0" y="0"/>
            <a:chExt cx="2305479" cy="5771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05479" cy="577116"/>
            </a:xfrm>
            <a:custGeom>
              <a:avLst/>
              <a:gdLst/>
              <a:ahLst/>
              <a:cxnLst/>
              <a:rect r="r" b="b" t="t" l="l"/>
              <a:pathLst>
                <a:path h="577116" w="2305479">
                  <a:moveTo>
                    <a:pt x="0" y="0"/>
                  </a:moveTo>
                  <a:lnTo>
                    <a:pt x="2305479" y="0"/>
                  </a:lnTo>
                  <a:lnTo>
                    <a:pt x="2305479" y="577116"/>
                  </a:lnTo>
                  <a:lnTo>
                    <a:pt x="0" y="577116"/>
                  </a:lnTo>
                  <a:close/>
                </a:path>
              </a:pathLst>
            </a:custGeom>
            <a:solidFill>
              <a:srgbClr val="0646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19075"/>
              <a:ext cx="2305479" cy="796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FFFFFF"/>
                  </a:solidFill>
                  <a:latin typeface="Calibri (MS) Bold"/>
                </a:rPr>
                <a:t>PROBLEM DESCRIPTION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799999">
            <a:off x="12548398" y="8080574"/>
            <a:ext cx="4710902" cy="2355451"/>
          </a:xfrm>
          <a:custGeom>
            <a:avLst/>
            <a:gdLst/>
            <a:ahLst/>
            <a:cxnLst/>
            <a:rect r="r" b="b" t="t" l="l"/>
            <a:pathLst>
              <a:path h="2355451" w="4710902">
                <a:moveTo>
                  <a:pt x="0" y="0"/>
                </a:moveTo>
                <a:lnTo>
                  <a:pt x="4710902" y="0"/>
                </a:lnTo>
                <a:lnTo>
                  <a:pt x="4710902" y="2355452"/>
                </a:lnTo>
                <a:lnTo>
                  <a:pt x="0" y="2355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03849" y="-1028700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02050" y="3251171"/>
            <a:ext cx="13938988" cy="584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latin typeface="Clear Sans Bold"/>
              </a:rPr>
              <a:t>Objective</a:t>
            </a:r>
            <a:r>
              <a:rPr lang="en-US" sz="3000">
                <a:solidFill>
                  <a:srgbClr val="545454"/>
                </a:solidFill>
                <a:latin typeface="Clear Sans"/>
              </a:rPr>
              <a:t>: To develop a method or tool to automate the assessment of comment relevance and similarity to posts.</a:t>
            </a:r>
          </a:p>
          <a:p>
            <a:pPr algn="just">
              <a:lnSpc>
                <a:spcPts val="4200"/>
              </a:lnSpc>
            </a:pP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latin typeface="Clear Sans Semi-Bold"/>
              </a:rPr>
              <a:t>Potential Impact</a:t>
            </a:r>
            <a:r>
              <a:rPr lang="en-US" sz="3000">
                <a:solidFill>
                  <a:srgbClr val="545454"/>
                </a:solidFill>
                <a:latin typeface="Clear Sans"/>
              </a:rPr>
              <a:t>: Enhancing user experience by promoting meaningful discussions, aiding moderators in identifying relevant comments efficiently.</a:t>
            </a:r>
          </a:p>
          <a:p>
            <a:pPr algn="just">
              <a:lnSpc>
                <a:spcPts val="4200"/>
              </a:lnSpc>
            </a:pP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latin typeface="Clear Sans Semi-Bold"/>
              </a:rPr>
              <a:t>Challenges</a:t>
            </a:r>
            <a:r>
              <a:rPr lang="en-US" sz="3000">
                <a:solidFill>
                  <a:srgbClr val="545454"/>
                </a:solidFill>
                <a:latin typeface="Clear Sans"/>
              </a:rPr>
              <a:t>: Reddit's vastness, Semantic Complexity, Spam and Irrelevant Content Detection.</a:t>
            </a:r>
          </a:p>
          <a:p>
            <a:pPr>
              <a:lnSpc>
                <a:spcPts val="4200"/>
              </a:lnSpc>
            </a:pPr>
          </a:p>
          <a:p>
            <a:pPr>
              <a:lnSpc>
                <a:spcPts val="4200"/>
              </a:lnSpc>
            </a:pPr>
          </a:p>
          <a:p>
            <a:pPr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E3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63874"/>
            <a:ext cx="8753615" cy="2191236"/>
            <a:chOff x="0" y="0"/>
            <a:chExt cx="2305479" cy="5771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05479" cy="577116"/>
            </a:xfrm>
            <a:custGeom>
              <a:avLst/>
              <a:gdLst/>
              <a:ahLst/>
              <a:cxnLst/>
              <a:rect r="r" b="b" t="t" l="l"/>
              <a:pathLst>
                <a:path h="577116" w="2305479">
                  <a:moveTo>
                    <a:pt x="0" y="0"/>
                  </a:moveTo>
                  <a:lnTo>
                    <a:pt x="2305479" y="0"/>
                  </a:lnTo>
                  <a:lnTo>
                    <a:pt x="2305479" y="577116"/>
                  </a:lnTo>
                  <a:lnTo>
                    <a:pt x="0" y="577116"/>
                  </a:lnTo>
                  <a:close/>
                </a:path>
              </a:pathLst>
            </a:custGeom>
            <a:solidFill>
              <a:srgbClr val="0646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19075"/>
              <a:ext cx="2305479" cy="796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FFFFFF"/>
                  </a:solidFill>
                  <a:latin typeface="Calibri (MS) Bold"/>
                </a:rPr>
                <a:t>ENVIRONMENT DETAILS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799999">
            <a:off x="12548398" y="8080574"/>
            <a:ext cx="4710902" cy="2355451"/>
          </a:xfrm>
          <a:custGeom>
            <a:avLst/>
            <a:gdLst/>
            <a:ahLst/>
            <a:cxnLst/>
            <a:rect r="r" b="b" t="t" l="l"/>
            <a:pathLst>
              <a:path h="2355451" w="4710902">
                <a:moveTo>
                  <a:pt x="0" y="0"/>
                </a:moveTo>
                <a:lnTo>
                  <a:pt x="4710902" y="0"/>
                </a:lnTo>
                <a:lnTo>
                  <a:pt x="4710902" y="2355452"/>
                </a:lnTo>
                <a:lnTo>
                  <a:pt x="0" y="2355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03849" y="-1028700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33309" y="2534559"/>
            <a:ext cx="13069857" cy="744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lear Sans"/>
              </a:rPr>
              <a:t>Python Version: 3.10.12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lear Sans"/>
              </a:rPr>
              <a:t>Operating System: Linux #1 SMP PREEMPT_DYNAMIC Sat Nov 18 15:31:17 UTC 2023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lear Sans"/>
              </a:rPr>
              <a:t>Machine: x86_64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lear Sans"/>
              </a:rPr>
              <a:t>CPU Cores: 1 Physical, 2 Logical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lear Sans"/>
              </a:rPr>
              <a:t>Total Memory: 12.67 GB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lear Sans"/>
              </a:rPr>
              <a:t>No GPU available.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lear Sans"/>
              </a:rPr>
              <a:t>name: "/device:CPU:0"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lear Sans"/>
              </a:rPr>
              <a:t>device_type: "CPU"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lear Sans"/>
              </a:rPr>
              <a:t>memory_limit: 268435456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lear Sans"/>
              </a:rPr>
              <a:t>Total Disk Space: 107.72 GB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E3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63874"/>
            <a:ext cx="8512888" cy="2078897"/>
            <a:chOff x="0" y="0"/>
            <a:chExt cx="2242077" cy="5475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42077" cy="547528"/>
            </a:xfrm>
            <a:custGeom>
              <a:avLst/>
              <a:gdLst/>
              <a:ahLst/>
              <a:cxnLst/>
              <a:rect r="r" b="b" t="t" l="l"/>
              <a:pathLst>
                <a:path h="547528" w="2242077">
                  <a:moveTo>
                    <a:pt x="0" y="0"/>
                  </a:moveTo>
                  <a:lnTo>
                    <a:pt x="2242077" y="0"/>
                  </a:lnTo>
                  <a:lnTo>
                    <a:pt x="2242077" y="547528"/>
                  </a:lnTo>
                  <a:lnTo>
                    <a:pt x="0" y="547528"/>
                  </a:lnTo>
                  <a:close/>
                </a:path>
              </a:pathLst>
            </a:custGeom>
            <a:solidFill>
              <a:srgbClr val="0646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19075"/>
              <a:ext cx="2242077" cy="766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FFFFFF"/>
                  </a:solidFill>
                  <a:latin typeface="Calibri (MS) Bold"/>
                </a:rPr>
                <a:t>DATA DESCRIPTION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7275092">
            <a:off x="15398543" y="8811717"/>
            <a:ext cx="4021800" cy="2010900"/>
          </a:xfrm>
          <a:custGeom>
            <a:avLst/>
            <a:gdLst/>
            <a:ahLst/>
            <a:cxnLst/>
            <a:rect r="r" b="b" t="t" l="l"/>
            <a:pathLst>
              <a:path h="2010900" w="4021800">
                <a:moveTo>
                  <a:pt x="0" y="0"/>
                </a:moveTo>
                <a:lnTo>
                  <a:pt x="4021800" y="0"/>
                </a:lnTo>
                <a:lnTo>
                  <a:pt x="4021800" y="2010901"/>
                </a:lnTo>
                <a:lnTo>
                  <a:pt x="0" y="20109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3033981" y="468796"/>
          <a:ext cx="4374716" cy="5286375"/>
        </p:xfrm>
        <a:graphic>
          <a:graphicData uri="http://schemas.openxmlformats.org/drawingml/2006/table">
            <a:tbl>
              <a:tblPr/>
              <a:tblGrid>
                <a:gridCol w="2342179"/>
                <a:gridCol w="2032537"/>
              </a:tblGrid>
              <a:tr h="116089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</a:rPr>
                        <a:t>Relevance R﻿ating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</a:tr>
              <a:tr h="8250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</a:rPr>
                        <a:t>Most Relevant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50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</a:rPr>
                        <a:t>Relevant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50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</a:rPr>
                        <a:t>Neutral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50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</a:rPr>
                        <a:t>Bad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50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</a:rPr>
                        <a:t>Terrible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7" id="7"/>
          <p:cNvSpPr/>
          <p:nvPr/>
        </p:nvSpPr>
        <p:spPr>
          <a:xfrm flipH="false" flipV="false" rot="0">
            <a:off x="349397" y="6081213"/>
            <a:ext cx="10695318" cy="3665734"/>
          </a:xfrm>
          <a:custGeom>
            <a:avLst/>
            <a:gdLst/>
            <a:ahLst/>
            <a:cxnLst/>
            <a:rect r="r" b="b" t="t" l="l"/>
            <a:pathLst>
              <a:path h="3665734" w="10695318">
                <a:moveTo>
                  <a:pt x="0" y="0"/>
                </a:moveTo>
                <a:lnTo>
                  <a:pt x="10695318" y="0"/>
                </a:lnTo>
                <a:lnTo>
                  <a:pt x="10695318" y="3665735"/>
                </a:lnTo>
                <a:lnTo>
                  <a:pt x="0" y="36657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751759" y="1764193"/>
            <a:ext cx="4044097" cy="2374611"/>
          </a:xfrm>
          <a:custGeom>
            <a:avLst/>
            <a:gdLst/>
            <a:ahLst/>
            <a:cxnLst/>
            <a:rect r="r" b="b" t="t" l="l"/>
            <a:pathLst>
              <a:path h="2374611" w="4044097">
                <a:moveTo>
                  <a:pt x="0" y="0"/>
                </a:moveTo>
                <a:lnTo>
                  <a:pt x="4044097" y="0"/>
                </a:lnTo>
                <a:lnTo>
                  <a:pt x="4044097" y="2374611"/>
                </a:lnTo>
                <a:lnTo>
                  <a:pt x="0" y="23746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782" t="-388" r="-7569" b="-353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109111" y="6010994"/>
            <a:ext cx="5645139" cy="3938230"/>
          </a:xfrm>
          <a:custGeom>
            <a:avLst/>
            <a:gdLst/>
            <a:ahLst/>
            <a:cxnLst/>
            <a:rect r="r" b="b" t="t" l="l"/>
            <a:pathLst>
              <a:path h="3938230" w="5645139">
                <a:moveTo>
                  <a:pt x="0" y="0"/>
                </a:moveTo>
                <a:lnTo>
                  <a:pt x="5645139" y="0"/>
                </a:lnTo>
                <a:lnTo>
                  <a:pt x="5645139" y="3938230"/>
                </a:lnTo>
                <a:lnTo>
                  <a:pt x="0" y="39382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0" y="2512613"/>
            <a:ext cx="7968897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latin typeface="Clear Sans"/>
              </a:rPr>
              <a:t>Features collected from Reddit – Title, Comments, Score and Reply counts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latin typeface="Clear Sans"/>
              </a:rPr>
              <a:t>Objective - Finding the Relevance Rating (on a scale of 1-5) </a:t>
            </a:r>
          </a:p>
          <a:p>
            <a:pPr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E3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020845" y="2702769"/>
            <a:ext cx="8122261" cy="6555531"/>
          </a:xfrm>
          <a:custGeom>
            <a:avLst/>
            <a:gdLst/>
            <a:ahLst/>
            <a:cxnLst/>
            <a:rect r="r" b="b" t="t" l="l"/>
            <a:pathLst>
              <a:path h="6555531" w="8122261">
                <a:moveTo>
                  <a:pt x="0" y="0"/>
                </a:moveTo>
                <a:lnTo>
                  <a:pt x="8122261" y="0"/>
                </a:lnTo>
                <a:lnTo>
                  <a:pt x="8122261" y="6555531"/>
                </a:lnTo>
                <a:lnTo>
                  <a:pt x="0" y="65555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63874"/>
            <a:ext cx="7003696" cy="2191236"/>
            <a:chOff x="0" y="0"/>
            <a:chExt cx="1844595" cy="5771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44595" cy="577116"/>
            </a:xfrm>
            <a:custGeom>
              <a:avLst/>
              <a:gdLst/>
              <a:ahLst/>
              <a:cxnLst/>
              <a:rect r="r" b="b" t="t" l="l"/>
              <a:pathLst>
                <a:path h="577116" w="1844595">
                  <a:moveTo>
                    <a:pt x="0" y="0"/>
                  </a:moveTo>
                  <a:lnTo>
                    <a:pt x="1844595" y="0"/>
                  </a:lnTo>
                  <a:lnTo>
                    <a:pt x="1844595" y="577116"/>
                  </a:lnTo>
                  <a:lnTo>
                    <a:pt x="0" y="577116"/>
                  </a:lnTo>
                  <a:close/>
                </a:path>
              </a:pathLst>
            </a:custGeom>
            <a:solidFill>
              <a:srgbClr val="06466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19075"/>
              <a:ext cx="1844595" cy="796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FFFFFF"/>
                  </a:solidFill>
                  <a:latin typeface="Calibri (MS) Bold"/>
                </a:rPr>
                <a:t>PREPROCESSING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385304" y="-1624091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799999">
            <a:off x="287356" y="8208962"/>
            <a:ext cx="4710902" cy="2355451"/>
          </a:xfrm>
          <a:custGeom>
            <a:avLst/>
            <a:gdLst/>
            <a:ahLst/>
            <a:cxnLst/>
            <a:rect r="r" b="b" t="t" l="l"/>
            <a:pathLst>
              <a:path h="2355451" w="4710902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3256741"/>
            <a:ext cx="8451125" cy="37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lear Sans"/>
              </a:rPr>
              <a:t>Removing [deleted]/[removed] comments.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lear Sans"/>
              </a:rPr>
              <a:t>Text cleaning – Removing HTML tags, urls, special characters, emojis, etc.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lear Sans"/>
              </a:rPr>
              <a:t>Remove duplicate comments (spams).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lear Sans"/>
              </a:rPr>
              <a:t>Handling null values.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lear Sans"/>
              </a:rPr>
              <a:t>Applying tf-idf vectorization.</a:t>
            </a:r>
          </a:p>
          <a:p>
            <a:pPr algn="just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5" r="0" b="-1763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63874"/>
            <a:ext cx="8753615" cy="2191236"/>
            <a:chOff x="0" y="0"/>
            <a:chExt cx="2305479" cy="5771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05479" cy="577116"/>
            </a:xfrm>
            <a:custGeom>
              <a:avLst/>
              <a:gdLst/>
              <a:ahLst/>
              <a:cxnLst/>
              <a:rect r="r" b="b" t="t" l="l"/>
              <a:pathLst>
                <a:path h="577116" w="2305479">
                  <a:moveTo>
                    <a:pt x="0" y="0"/>
                  </a:moveTo>
                  <a:lnTo>
                    <a:pt x="2305479" y="0"/>
                  </a:lnTo>
                  <a:lnTo>
                    <a:pt x="2305479" y="577116"/>
                  </a:lnTo>
                  <a:lnTo>
                    <a:pt x="0" y="577116"/>
                  </a:lnTo>
                  <a:close/>
                </a:path>
              </a:pathLst>
            </a:custGeom>
            <a:solidFill>
              <a:srgbClr val="06466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19075"/>
              <a:ext cx="2305479" cy="796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FFFFFF"/>
                  </a:solidFill>
                  <a:latin typeface="Calibri (MS) Bold"/>
                </a:rPr>
                <a:t>DESIGN THINKING PROCESS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0799999">
            <a:off x="14167368" y="8850350"/>
            <a:ext cx="4710902" cy="2355451"/>
          </a:xfrm>
          <a:custGeom>
            <a:avLst/>
            <a:gdLst/>
            <a:ahLst/>
            <a:cxnLst/>
            <a:rect r="r" b="b" t="t" l="l"/>
            <a:pathLst>
              <a:path h="2355451" w="4710902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771730" y="-1513653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07848" y="2922117"/>
            <a:ext cx="7137919" cy="1084684"/>
            <a:chOff x="0" y="0"/>
            <a:chExt cx="2674374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74374" cy="406400"/>
            </a:xfrm>
            <a:custGeom>
              <a:avLst/>
              <a:gdLst/>
              <a:ahLst/>
              <a:cxnLst/>
              <a:rect r="r" b="b" t="t" l="l"/>
              <a:pathLst>
                <a:path h="406400" w="2674374">
                  <a:moveTo>
                    <a:pt x="2471174" y="0"/>
                  </a:moveTo>
                  <a:cubicBezTo>
                    <a:pt x="2583398" y="0"/>
                    <a:pt x="2674374" y="90976"/>
                    <a:pt x="2674374" y="203200"/>
                  </a:cubicBezTo>
                  <a:cubicBezTo>
                    <a:pt x="2674374" y="315424"/>
                    <a:pt x="2583398" y="406400"/>
                    <a:pt x="247117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A0C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674374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Open Sans Bold"/>
                </a:rPr>
                <a:t>Step 1: Embeddings to question &amp; comments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098997" y="4006800"/>
            <a:ext cx="555621" cy="1019174"/>
            <a:chOff x="0" y="0"/>
            <a:chExt cx="812800" cy="14909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1490918"/>
            </a:xfrm>
            <a:custGeom>
              <a:avLst/>
              <a:gdLst/>
              <a:ahLst/>
              <a:cxnLst/>
              <a:rect r="r" b="b" t="t" l="l"/>
              <a:pathLst>
                <a:path h="1490918" w="812800">
                  <a:moveTo>
                    <a:pt x="406400" y="1490918"/>
                  </a:moveTo>
                  <a:lnTo>
                    <a:pt x="0" y="1084518"/>
                  </a:lnTo>
                  <a:lnTo>
                    <a:pt x="203200" y="1084518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1084518"/>
                  </a:lnTo>
                  <a:lnTo>
                    <a:pt x="812800" y="1084518"/>
                  </a:lnTo>
                  <a:lnTo>
                    <a:pt x="406400" y="1490918"/>
                  </a:lnTo>
                  <a:close/>
                </a:path>
              </a:pathLst>
            </a:custGeom>
            <a:solidFill>
              <a:srgbClr val="06466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203200" y="-38100"/>
              <a:ext cx="406400" cy="1427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07848" y="5025975"/>
            <a:ext cx="7137919" cy="1123172"/>
            <a:chOff x="0" y="0"/>
            <a:chExt cx="1879946" cy="29581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79946" cy="295815"/>
            </a:xfrm>
            <a:custGeom>
              <a:avLst/>
              <a:gdLst/>
              <a:ahLst/>
              <a:cxnLst/>
              <a:rect r="r" b="b" t="t" l="l"/>
              <a:pathLst>
                <a:path h="295815" w="1879946">
                  <a:moveTo>
                    <a:pt x="1676746" y="0"/>
                  </a:moveTo>
                  <a:cubicBezTo>
                    <a:pt x="1788970" y="0"/>
                    <a:pt x="1879946" y="66220"/>
                    <a:pt x="1879946" y="147907"/>
                  </a:cubicBezTo>
                  <a:cubicBezTo>
                    <a:pt x="1879946" y="229595"/>
                    <a:pt x="1788970" y="295815"/>
                    <a:pt x="1676746" y="295815"/>
                  </a:cubicBezTo>
                  <a:lnTo>
                    <a:pt x="203200" y="295815"/>
                  </a:lnTo>
                  <a:cubicBezTo>
                    <a:pt x="90976" y="295815"/>
                    <a:pt x="0" y="229595"/>
                    <a:pt x="0" y="147907"/>
                  </a:cubicBezTo>
                  <a:cubicBezTo>
                    <a:pt x="0" y="6622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A0C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879946" cy="3434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Open Sans Bold"/>
                </a:rPr>
                <a:t>Step 2: Cluster the Embeddings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07848" y="7168321"/>
            <a:ext cx="7137919" cy="1193152"/>
            <a:chOff x="0" y="0"/>
            <a:chExt cx="1879946" cy="31424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879946" cy="314246"/>
            </a:xfrm>
            <a:custGeom>
              <a:avLst/>
              <a:gdLst/>
              <a:ahLst/>
              <a:cxnLst/>
              <a:rect r="r" b="b" t="t" l="l"/>
              <a:pathLst>
                <a:path h="314246" w="1879946">
                  <a:moveTo>
                    <a:pt x="1676746" y="0"/>
                  </a:moveTo>
                  <a:cubicBezTo>
                    <a:pt x="1788970" y="0"/>
                    <a:pt x="1879946" y="70346"/>
                    <a:pt x="1879946" y="157123"/>
                  </a:cubicBezTo>
                  <a:cubicBezTo>
                    <a:pt x="1879946" y="243899"/>
                    <a:pt x="1788970" y="314246"/>
                    <a:pt x="1676746" y="314246"/>
                  </a:cubicBezTo>
                  <a:lnTo>
                    <a:pt x="203200" y="314246"/>
                  </a:lnTo>
                  <a:cubicBezTo>
                    <a:pt x="90976" y="314246"/>
                    <a:pt x="0" y="243899"/>
                    <a:pt x="0" y="157123"/>
                  </a:cubicBezTo>
                  <a:cubicBezTo>
                    <a:pt x="0" y="7034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A0C9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879946" cy="3618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Open Sans Bold"/>
                </a:rPr>
                <a:t>Step 3: Finding the Relevance of Entire Clusters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4098997" y="6149147"/>
            <a:ext cx="555621" cy="1019174"/>
            <a:chOff x="0" y="0"/>
            <a:chExt cx="812800" cy="149091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1490918"/>
            </a:xfrm>
            <a:custGeom>
              <a:avLst/>
              <a:gdLst/>
              <a:ahLst/>
              <a:cxnLst/>
              <a:rect r="r" b="b" t="t" l="l"/>
              <a:pathLst>
                <a:path h="1490918" w="812800">
                  <a:moveTo>
                    <a:pt x="406400" y="1490918"/>
                  </a:moveTo>
                  <a:lnTo>
                    <a:pt x="0" y="1084518"/>
                  </a:lnTo>
                  <a:lnTo>
                    <a:pt x="203200" y="1084518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1084518"/>
                  </a:lnTo>
                  <a:lnTo>
                    <a:pt x="812800" y="1084518"/>
                  </a:lnTo>
                  <a:lnTo>
                    <a:pt x="406400" y="1490918"/>
                  </a:lnTo>
                  <a:close/>
                </a:path>
              </a:pathLst>
            </a:custGeom>
            <a:solidFill>
              <a:srgbClr val="064663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203200" y="-38100"/>
              <a:ext cx="406400" cy="1427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3" id="23"/>
          <p:cNvSpPr/>
          <p:nvPr/>
        </p:nvSpPr>
        <p:spPr>
          <a:xfrm flipV="true">
            <a:off x="7945767" y="3464458"/>
            <a:ext cx="2480119" cy="1905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 flipV="true">
            <a:off x="7946060" y="7783947"/>
            <a:ext cx="2480119" cy="1905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TextBox 25" id="25"/>
          <p:cNvSpPr txBox="true"/>
          <p:nvPr/>
        </p:nvSpPr>
        <p:spPr>
          <a:xfrm rot="0">
            <a:off x="10779245" y="2869463"/>
            <a:ext cx="7399786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lear Sans"/>
              </a:rPr>
              <a:t>Representing the questions and comments in numeric format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426325" y="7250547"/>
            <a:ext cx="7752852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lear Sans"/>
              </a:rPr>
              <a:t>Ordering the clusters as per the relevance score calculated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E3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63874"/>
            <a:ext cx="8753615" cy="2191236"/>
            <a:chOff x="0" y="0"/>
            <a:chExt cx="2305479" cy="5771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05479" cy="577116"/>
            </a:xfrm>
            <a:custGeom>
              <a:avLst/>
              <a:gdLst/>
              <a:ahLst/>
              <a:cxnLst/>
              <a:rect r="r" b="b" t="t" l="l"/>
              <a:pathLst>
                <a:path h="577116" w="2305479">
                  <a:moveTo>
                    <a:pt x="0" y="0"/>
                  </a:moveTo>
                  <a:lnTo>
                    <a:pt x="2305479" y="0"/>
                  </a:lnTo>
                  <a:lnTo>
                    <a:pt x="2305479" y="577116"/>
                  </a:lnTo>
                  <a:lnTo>
                    <a:pt x="0" y="577116"/>
                  </a:lnTo>
                  <a:close/>
                </a:path>
              </a:pathLst>
            </a:custGeom>
            <a:solidFill>
              <a:srgbClr val="0646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19075"/>
              <a:ext cx="2305479" cy="796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FFFFFF"/>
                  </a:solidFill>
                  <a:latin typeface="Calibri (MS) Bold"/>
                </a:rPr>
                <a:t>AI CHOICE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799999">
            <a:off x="12548398" y="8080574"/>
            <a:ext cx="4710902" cy="2355451"/>
          </a:xfrm>
          <a:custGeom>
            <a:avLst/>
            <a:gdLst/>
            <a:ahLst/>
            <a:cxnLst/>
            <a:rect r="r" b="b" t="t" l="l"/>
            <a:pathLst>
              <a:path h="2355451" w="4710902">
                <a:moveTo>
                  <a:pt x="0" y="0"/>
                </a:moveTo>
                <a:lnTo>
                  <a:pt x="4710902" y="0"/>
                </a:lnTo>
                <a:lnTo>
                  <a:pt x="4710902" y="2355452"/>
                </a:lnTo>
                <a:lnTo>
                  <a:pt x="0" y="2355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07866" y="297711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31777" y="2944574"/>
            <a:ext cx="13938988" cy="638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latin typeface="Clear Sans"/>
              </a:rPr>
              <a:t>Models for Embedding</a:t>
            </a:r>
          </a:p>
          <a:p>
            <a:pPr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545454"/>
                </a:solidFill>
                <a:latin typeface="Clear Sans"/>
              </a:rPr>
              <a:t>Latent Dirichlet Allocation (LDA) - Topic Modelling</a:t>
            </a:r>
          </a:p>
          <a:p>
            <a:pPr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545454"/>
                </a:solidFill>
                <a:latin typeface="Clear Sans"/>
              </a:rPr>
              <a:t>Pre-trained Sentence Transformers</a:t>
            </a:r>
          </a:p>
          <a:p>
            <a:pPr marL="1943100" indent="-485775" lvl="3">
              <a:lnSpc>
                <a:spcPts val="4200"/>
              </a:lnSpc>
              <a:buFont typeface="Arial"/>
              <a:buChar char="￭"/>
            </a:pPr>
            <a:r>
              <a:rPr lang="en-US" sz="3000">
                <a:solidFill>
                  <a:srgbClr val="545454"/>
                </a:solidFill>
                <a:latin typeface="Clear Sans"/>
              </a:rPr>
              <a:t>GPT, </a:t>
            </a:r>
            <a:r>
              <a:rPr lang="en-US" sz="3000">
                <a:solidFill>
                  <a:srgbClr val="545454"/>
                </a:solidFill>
                <a:latin typeface="Clear Sans"/>
              </a:rPr>
              <a:t>BERT, BERT Quora, MiniLM</a:t>
            </a:r>
          </a:p>
          <a:p>
            <a:pPr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545454"/>
                </a:solidFill>
                <a:latin typeface="Clear Sans"/>
              </a:rPr>
              <a:t>Neural Network (LSTM)</a:t>
            </a:r>
          </a:p>
          <a:p>
            <a:pPr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545454"/>
                </a:solidFill>
                <a:latin typeface="Clear Sans"/>
              </a:rPr>
              <a:t>Hybrid Models</a:t>
            </a:r>
          </a:p>
          <a:p>
            <a:pPr marL="1943100" indent="-485775" lvl="3">
              <a:lnSpc>
                <a:spcPts val="4200"/>
              </a:lnSpc>
              <a:buFont typeface="Arial"/>
              <a:buChar char="￭"/>
            </a:pPr>
            <a:r>
              <a:rPr lang="en-US" sz="3000">
                <a:solidFill>
                  <a:srgbClr val="545454"/>
                </a:solidFill>
                <a:latin typeface="Clear Sans"/>
              </a:rPr>
              <a:t>LDA + (BERT, BERT Quora, MiniLM, LSTM)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latin typeface="Clear Sans"/>
              </a:rPr>
              <a:t>Clustering using KMeans</a:t>
            </a:r>
          </a:p>
          <a:p>
            <a:pPr>
              <a:lnSpc>
                <a:spcPts val="4200"/>
              </a:lnSpc>
            </a:pPr>
          </a:p>
          <a:p>
            <a:pPr>
              <a:lnSpc>
                <a:spcPts val="4200"/>
              </a:lnSpc>
            </a:pPr>
          </a:p>
          <a:p>
            <a:pPr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E3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63874"/>
            <a:ext cx="8753615" cy="2191236"/>
            <a:chOff x="0" y="0"/>
            <a:chExt cx="2305479" cy="5771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05479" cy="577116"/>
            </a:xfrm>
            <a:custGeom>
              <a:avLst/>
              <a:gdLst/>
              <a:ahLst/>
              <a:cxnLst/>
              <a:rect r="r" b="b" t="t" l="l"/>
              <a:pathLst>
                <a:path h="577116" w="2305479">
                  <a:moveTo>
                    <a:pt x="0" y="0"/>
                  </a:moveTo>
                  <a:lnTo>
                    <a:pt x="2305479" y="0"/>
                  </a:lnTo>
                  <a:lnTo>
                    <a:pt x="2305479" y="577116"/>
                  </a:lnTo>
                  <a:lnTo>
                    <a:pt x="0" y="577116"/>
                  </a:lnTo>
                  <a:close/>
                </a:path>
              </a:pathLst>
            </a:custGeom>
            <a:solidFill>
              <a:srgbClr val="0646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19075"/>
              <a:ext cx="2305479" cy="796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FFFFFF"/>
                  </a:solidFill>
                  <a:latin typeface="Calibri (MS) Bold"/>
                </a:rPr>
                <a:t>Relevance Metric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142393" y="-1199853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6840" y="2986040"/>
            <a:ext cx="17132460" cy="531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lear Sans"/>
              </a:rPr>
              <a:t>Creating a custom Relevance Metric including calculations of</a:t>
            </a:r>
          </a:p>
          <a:p>
            <a:pPr algn="just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lear Sans"/>
              </a:rPr>
              <a:t>User Engagement Factors - Score, Reply count</a:t>
            </a:r>
          </a:p>
          <a:p>
            <a:pPr algn="just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lear Sans"/>
              </a:rPr>
              <a:t>Cluster Coherence</a:t>
            </a:r>
          </a:p>
          <a:p>
            <a:pPr algn="just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lear Sans"/>
              </a:rPr>
              <a:t>Semantic Similarity</a:t>
            </a:r>
          </a:p>
          <a:p>
            <a:pPr algn="just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lear Sans"/>
              </a:rPr>
              <a:t>Comment Polarity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lear Sans"/>
              </a:rPr>
              <a:t> Applied weights to the above factors. </a:t>
            </a:r>
          </a:p>
          <a:p>
            <a:pPr algn="just">
              <a:lnSpc>
                <a:spcPts val="4200"/>
              </a:lnSpc>
            </a:pPr>
          </a:p>
          <a:p>
            <a:pPr algn="just">
              <a:lnSpc>
                <a:spcPts val="4200"/>
              </a:lnSpc>
            </a:pPr>
          </a:p>
          <a:p>
            <a:pPr algn="just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-10799999">
            <a:off x="12548398" y="8080574"/>
            <a:ext cx="4710902" cy="2355451"/>
          </a:xfrm>
          <a:custGeom>
            <a:avLst/>
            <a:gdLst/>
            <a:ahLst/>
            <a:cxnLst/>
            <a:rect r="r" b="b" t="t" l="l"/>
            <a:pathLst>
              <a:path h="2355451" w="4710902">
                <a:moveTo>
                  <a:pt x="0" y="0"/>
                </a:moveTo>
                <a:lnTo>
                  <a:pt x="4710902" y="0"/>
                </a:lnTo>
                <a:lnTo>
                  <a:pt x="4710902" y="2355452"/>
                </a:lnTo>
                <a:lnTo>
                  <a:pt x="0" y="2355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56438" y="6733956"/>
            <a:ext cx="14744770" cy="742542"/>
          </a:xfrm>
          <a:custGeom>
            <a:avLst/>
            <a:gdLst/>
            <a:ahLst/>
            <a:cxnLst/>
            <a:rect r="r" b="b" t="t" l="l"/>
            <a:pathLst>
              <a:path h="742542" w="14744770">
                <a:moveTo>
                  <a:pt x="0" y="0"/>
                </a:moveTo>
                <a:lnTo>
                  <a:pt x="14744771" y="0"/>
                </a:lnTo>
                <a:lnTo>
                  <a:pt x="14744771" y="742542"/>
                </a:lnTo>
                <a:lnTo>
                  <a:pt x="0" y="7425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DAGDLOeNs2s</dc:identifier>
  <dcterms:modified xsi:type="dcterms:W3CDTF">2011-08-01T06:04:30Z</dcterms:modified>
  <cp:revision>1</cp:revision>
  <dc:title>DM Final Project Presentation</dc:title>
</cp:coreProperties>
</file>